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57" r:id="rId3"/>
    <p:sldId id="263" r:id="rId4"/>
    <p:sldId id="281" r:id="rId5"/>
    <p:sldId id="285" r:id="rId6"/>
    <p:sldId id="286" r:id="rId7"/>
    <p:sldId id="288" r:id="rId8"/>
    <p:sldId id="289" r:id="rId9"/>
    <p:sldId id="290" r:id="rId10"/>
    <p:sldId id="287" r:id="rId11"/>
    <p:sldId id="291" r:id="rId12"/>
    <p:sldId id="284" r:id="rId13"/>
    <p:sldId id="283" r:id="rId14"/>
    <p:sldId id="269" r:id="rId15"/>
    <p:sldId id="274" r:id="rId16"/>
  </p:sldIdLst>
  <p:sldSz cx="9144000" cy="6858000" type="screen4x3"/>
  <p:notesSz cx="6858000" cy="9296400"/>
  <p:defaultTextStyle>
    <a:defPPr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38" autoAdjust="0"/>
  </p:normalViewPr>
  <p:slideViewPr>
    <p:cSldViewPr snapToGrid="0" snapToObjects="1">
      <p:cViewPr varScale="1">
        <p:scale>
          <a:sx n="81" d="100"/>
          <a:sy n="81" d="100"/>
        </p:scale>
        <p:origin x="10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767396-962C-4A62-8033-F93917C33331}" type="datetimeFigureOut">
              <a:rPr lang="fr-CA" smtClean="0"/>
              <a:t>2014-03-20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AA4FF8-BB34-41F0-89E9-E4C07579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2765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37BA48-68F6-9746-9400-434F4DCF05CF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3574D4-7663-AF47-AA91-C2AFB5A915D2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62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6201" y="8831183"/>
            <a:ext cx="2908300" cy="40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10" tIns="47689" rIns="91710" bIns="4768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Narrow" pitchFamily="34" charset="0"/>
                <a:ea typeface="MS Gothic" pitchFamily="49" charset="-128"/>
              </a:defRPr>
            </a:lvl9pPr>
          </a:lstStyle>
          <a:p>
            <a:pPr algn="r" eaLnBrk="1" hangingPunct="1">
              <a:lnSpc>
                <a:spcPct val="90000"/>
              </a:lnSpc>
            </a:pPr>
            <a:fld id="{2C471D7D-7738-4C48-933E-86574D897880}" type="slidenum">
              <a:rPr lang="fr-CA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lnSpc>
                  <a:spcPct val="90000"/>
                </a:lnSpc>
              </a:pPr>
              <a:t>4</a:t>
            </a:fld>
            <a:endParaRPr lang="fr-CA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696913"/>
            <a:ext cx="4565650" cy="3424237"/>
          </a:xfrm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CA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84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MC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49A45-4463-4C23-9C94-714654F03570}" type="slidenum">
              <a:rPr lang="fr-CA" smtClean="0"/>
              <a:pPr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024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MC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49A45-4463-4C23-9C94-714654F03570}" type="slidenum">
              <a:rPr lang="fr-CA" smtClean="0"/>
              <a:pPr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9561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6181" algn="l"/>
                <a:tab pos="913980" algn="l"/>
                <a:tab pos="1371778" algn="l"/>
                <a:tab pos="1829577" algn="l"/>
                <a:tab pos="2287375" algn="l"/>
                <a:tab pos="2745174" algn="l"/>
                <a:tab pos="3202972" algn="l"/>
                <a:tab pos="3660771" algn="l"/>
                <a:tab pos="4118569" algn="l"/>
                <a:tab pos="4576368" algn="l"/>
                <a:tab pos="5034166" algn="l"/>
                <a:tab pos="5491965" algn="l"/>
                <a:tab pos="5949763" algn="l"/>
                <a:tab pos="6407562" algn="l"/>
                <a:tab pos="6865360" algn="l"/>
                <a:tab pos="7323159" algn="l"/>
                <a:tab pos="7780957" algn="l"/>
                <a:tab pos="8238756" algn="l"/>
                <a:tab pos="8696554" algn="l"/>
                <a:tab pos="9154353" algn="l"/>
              </a:tabLst>
              <a:defRPr sz="1200">
                <a:solidFill>
                  <a:srgbClr val="000000"/>
                </a:solidFill>
                <a:latin typeface="Times New Roman" pitchFamily="80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6181" algn="l"/>
                <a:tab pos="913980" algn="l"/>
                <a:tab pos="1371778" algn="l"/>
                <a:tab pos="1829577" algn="l"/>
                <a:tab pos="2287375" algn="l"/>
                <a:tab pos="2745174" algn="l"/>
                <a:tab pos="3202972" algn="l"/>
                <a:tab pos="3660771" algn="l"/>
                <a:tab pos="4118569" algn="l"/>
                <a:tab pos="4576368" algn="l"/>
                <a:tab pos="5034166" algn="l"/>
                <a:tab pos="5491965" algn="l"/>
                <a:tab pos="5949763" algn="l"/>
                <a:tab pos="6407562" algn="l"/>
                <a:tab pos="6865360" algn="l"/>
                <a:tab pos="7323159" algn="l"/>
                <a:tab pos="7780957" algn="l"/>
                <a:tab pos="8238756" algn="l"/>
                <a:tab pos="8696554" algn="l"/>
                <a:tab pos="9154353" algn="l"/>
              </a:tabLst>
              <a:defRPr sz="1200">
                <a:solidFill>
                  <a:srgbClr val="000000"/>
                </a:solidFill>
                <a:latin typeface="Times New Roman" pitchFamily="80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6181" algn="l"/>
                <a:tab pos="913980" algn="l"/>
                <a:tab pos="1371778" algn="l"/>
                <a:tab pos="1829577" algn="l"/>
                <a:tab pos="2287375" algn="l"/>
                <a:tab pos="2745174" algn="l"/>
                <a:tab pos="3202972" algn="l"/>
                <a:tab pos="3660771" algn="l"/>
                <a:tab pos="4118569" algn="l"/>
                <a:tab pos="4576368" algn="l"/>
                <a:tab pos="5034166" algn="l"/>
                <a:tab pos="5491965" algn="l"/>
                <a:tab pos="5949763" algn="l"/>
                <a:tab pos="6407562" algn="l"/>
                <a:tab pos="6865360" algn="l"/>
                <a:tab pos="7323159" algn="l"/>
                <a:tab pos="7780957" algn="l"/>
                <a:tab pos="8238756" algn="l"/>
                <a:tab pos="8696554" algn="l"/>
                <a:tab pos="9154353" algn="l"/>
              </a:tabLst>
              <a:defRPr sz="1200">
                <a:solidFill>
                  <a:srgbClr val="000000"/>
                </a:solidFill>
                <a:latin typeface="Times New Roman" pitchFamily="80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6181" algn="l"/>
                <a:tab pos="913980" algn="l"/>
                <a:tab pos="1371778" algn="l"/>
                <a:tab pos="1829577" algn="l"/>
                <a:tab pos="2287375" algn="l"/>
                <a:tab pos="2745174" algn="l"/>
                <a:tab pos="3202972" algn="l"/>
                <a:tab pos="3660771" algn="l"/>
                <a:tab pos="4118569" algn="l"/>
                <a:tab pos="4576368" algn="l"/>
                <a:tab pos="5034166" algn="l"/>
                <a:tab pos="5491965" algn="l"/>
                <a:tab pos="5949763" algn="l"/>
                <a:tab pos="6407562" algn="l"/>
                <a:tab pos="6865360" algn="l"/>
                <a:tab pos="7323159" algn="l"/>
                <a:tab pos="7780957" algn="l"/>
                <a:tab pos="8238756" algn="l"/>
                <a:tab pos="8696554" algn="l"/>
                <a:tab pos="9154353" algn="l"/>
              </a:tabLst>
              <a:defRPr sz="1200">
                <a:solidFill>
                  <a:srgbClr val="000000"/>
                </a:solidFill>
                <a:latin typeface="Times New Roman" pitchFamily="80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6181" algn="l"/>
                <a:tab pos="913980" algn="l"/>
                <a:tab pos="1371778" algn="l"/>
                <a:tab pos="1829577" algn="l"/>
                <a:tab pos="2287375" algn="l"/>
                <a:tab pos="2745174" algn="l"/>
                <a:tab pos="3202972" algn="l"/>
                <a:tab pos="3660771" algn="l"/>
                <a:tab pos="4118569" algn="l"/>
                <a:tab pos="4576368" algn="l"/>
                <a:tab pos="5034166" algn="l"/>
                <a:tab pos="5491965" algn="l"/>
                <a:tab pos="5949763" algn="l"/>
                <a:tab pos="6407562" algn="l"/>
                <a:tab pos="6865360" algn="l"/>
                <a:tab pos="7323159" algn="l"/>
                <a:tab pos="7780957" algn="l"/>
                <a:tab pos="8238756" algn="l"/>
                <a:tab pos="8696554" algn="l"/>
                <a:tab pos="9154353" algn="l"/>
              </a:tabLst>
              <a:defRPr sz="1200">
                <a:solidFill>
                  <a:srgbClr val="000000"/>
                </a:solidFill>
                <a:latin typeface="Times New Roman" pitchFamily="80" charset="0"/>
              </a:defRPr>
            </a:lvl5pPr>
            <a:lvl6pPr marL="2562377" indent="-232943" defTabSz="45779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6181" algn="l"/>
                <a:tab pos="913980" algn="l"/>
                <a:tab pos="1371778" algn="l"/>
                <a:tab pos="1829577" algn="l"/>
                <a:tab pos="2287375" algn="l"/>
                <a:tab pos="2745174" algn="l"/>
                <a:tab pos="3202972" algn="l"/>
                <a:tab pos="3660771" algn="l"/>
                <a:tab pos="4118569" algn="l"/>
                <a:tab pos="4576368" algn="l"/>
                <a:tab pos="5034166" algn="l"/>
                <a:tab pos="5491965" algn="l"/>
                <a:tab pos="5949763" algn="l"/>
                <a:tab pos="6407562" algn="l"/>
                <a:tab pos="6865360" algn="l"/>
                <a:tab pos="7323159" algn="l"/>
                <a:tab pos="7780957" algn="l"/>
                <a:tab pos="8238756" algn="l"/>
                <a:tab pos="8696554" algn="l"/>
                <a:tab pos="9154353" algn="l"/>
              </a:tabLst>
              <a:defRPr sz="1200">
                <a:solidFill>
                  <a:srgbClr val="000000"/>
                </a:solidFill>
                <a:latin typeface="Times New Roman" pitchFamily="80" charset="0"/>
              </a:defRPr>
            </a:lvl6pPr>
            <a:lvl7pPr marL="3028264" indent="-232943" defTabSz="45779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6181" algn="l"/>
                <a:tab pos="913980" algn="l"/>
                <a:tab pos="1371778" algn="l"/>
                <a:tab pos="1829577" algn="l"/>
                <a:tab pos="2287375" algn="l"/>
                <a:tab pos="2745174" algn="l"/>
                <a:tab pos="3202972" algn="l"/>
                <a:tab pos="3660771" algn="l"/>
                <a:tab pos="4118569" algn="l"/>
                <a:tab pos="4576368" algn="l"/>
                <a:tab pos="5034166" algn="l"/>
                <a:tab pos="5491965" algn="l"/>
                <a:tab pos="5949763" algn="l"/>
                <a:tab pos="6407562" algn="l"/>
                <a:tab pos="6865360" algn="l"/>
                <a:tab pos="7323159" algn="l"/>
                <a:tab pos="7780957" algn="l"/>
                <a:tab pos="8238756" algn="l"/>
                <a:tab pos="8696554" algn="l"/>
                <a:tab pos="9154353" algn="l"/>
              </a:tabLst>
              <a:defRPr sz="1200">
                <a:solidFill>
                  <a:srgbClr val="000000"/>
                </a:solidFill>
                <a:latin typeface="Times New Roman" pitchFamily="80" charset="0"/>
              </a:defRPr>
            </a:lvl7pPr>
            <a:lvl8pPr marL="3494151" indent="-232943" defTabSz="45779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6181" algn="l"/>
                <a:tab pos="913980" algn="l"/>
                <a:tab pos="1371778" algn="l"/>
                <a:tab pos="1829577" algn="l"/>
                <a:tab pos="2287375" algn="l"/>
                <a:tab pos="2745174" algn="l"/>
                <a:tab pos="3202972" algn="l"/>
                <a:tab pos="3660771" algn="l"/>
                <a:tab pos="4118569" algn="l"/>
                <a:tab pos="4576368" algn="l"/>
                <a:tab pos="5034166" algn="l"/>
                <a:tab pos="5491965" algn="l"/>
                <a:tab pos="5949763" algn="l"/>
                <a:tab pos="6407562" algn="l"/>
                <a:tab pos="6865360" algn="l"/>
                <a:tab pos="7323159" algn="l"/>
                <a:tab pos="7780957" algn="l"/>
                <a:tab pos="8238756" algn="l"/>
                <a:tab pos="8696554" algn="l"/>
                <a:tab pos="9154353" algn="l"/>
              </a:tabLst>
              <a:defRPr sz="1200">
                <a:solidFill>
                  <a:srgbClr val="000000"/>
                </a:solidFill>
                <a:latin typeface="Times New Roman" pitchFamily="80" charset="0"/>
              </a:defRPr>
            </a:lvl8pPr>
            <a:lvl9pPr marL="3960038" indent="-232943" defTabSz="45779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6181" algn="l"/>
                <a:tab pos="913980" algn="l"/>
                <a:tab pos="1371778" algn="l"/>
                <a:tab pos="1829577" algn="l"/>
                <a:tab pos="2287375" algn="l"/>
                <a:tab pos="2745174" algn="l"/>
                <a:tab pos="3202972" algn="l"/>
                <a:tab pos="3660771" algn="l"/>
                <a:tab pos="4118569" algn="l"/>
                <a:tab pos="4576368" algn="l"/>
                <a:tab pos="5034166" algn="l"/>
                <a:tab pos="5491965" algn="l"/>
                <a:tab pos="5949763" algn="l"/>
                <a:tab pos="6407562" algn="l"/>
                <a:tab pos="6865360" algn="l"/>
                <a:tab pos="7323159" algn="l"/>
                <a:tab pos="7780957" algn="l"/>
                <a:tab pos="8238756" algn="l"/>
                <a:tab pos="8696554" algn="l"/>
                <a:tab pos="9154353" algn="l"/>
              </a:tabLst>
              <a:defRPr sz="1200">
                <a:solidFill>
                  <a:srgbClr val="000000"/>
                </a:solidFill>
                <a:latin typeface="Times New Roman" pitchFamily="80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80" charset="0"/>
              <a:buNone/>
            </a:pPr>
            <a:fld id="{F92ED18F-FC06-4AA7-95DB-D08EE2AE1A61}" type="slidenum">
              <a:rPr lang="fr-CA" altLang="fr-FR" smtClean="0">
                <a:ea typeface="MS Gothic" charset="-128"/>
              </a:rPr>
              <a:pPr eaLnBrk="1" hangingPunct="1">
                <a:spcBef>
                  <a:spcPct val="0"/>
                </a:spcBef>
                <a:buFont typeface="Times New Roman" pitchFamily="80" charset="0"/>
                <a:buNone/>
              </a:pPr>
              <a:t>9</a:t>
            </a:fld>
            <a:endParaRPr lang="fr-CA" altLang="fr-FR" smtClean="0">
              <a:ea typeface="MS Gothic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696913"/>
            <a:ext cx="4565650" cy="3424237"/>
          </a:xfrm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fr-FR" smtClean="0">
              <a:latin typeface="Times New Roman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7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dpi="0" rotWithShape="1">
              <a:blip r:embed="rId13"/>
              <a:srcRect/>
              <a:stretch>
                <a:fillRect/>
              </a:stretch>
            </a:blipFill>
          </mc:Choice>
          <mc:Fallback>
            <a:blipFill dpi="0" rotWithShape="1">
              <a:blip r:embed="rId14"/>
              <a:srcRect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6431-5373-3A41-AC66-AC02A3137BEE}" type="datetimeFigureOut">
              <a:rPr lang="fr-CA" smtClean="0"/>
              <a:pPr/>
              <a:t>2014-03-20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4FF3F-A789-A443-8C04-DC948E0080A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dpi="0" rotWithShape="1">
              <a:blip r:embed="rId2"/>
              <a:srcRect/>
              <a:stretch>
                <a:fillRect/>
              </a:stretch>
            </a:blipFill>
          </mc:Choice>
          <mc:Fallback>
            <a:blipFill dpi="0" rotWithShape="1">
              <a:blip r:embed="rId3"/>
              <a:srcRect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0347"/>
            <a:ext cx="5168262" cy="4838780"/>
          </a:xfrm>
        </p:spPr>
        <p:txBody>
          <a:bodyPr>
            <a:normAutofit fontScale="90000"/>
          </a:bodyPr>
          <a:lstStyle/>
          <a:p>
            <a:pPr>
              <a:lnSpc>
                <a:spcPct val="87000"/>
              </a:lnSpc>
            </a:pPr>
            <a:r>
              <a:rPr lang="fr-CA" altLang="fr-FR" sz="2000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000" dirty="0" smtClean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20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000" dirty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2000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000" dirty="0" smtClean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20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000" dirty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2000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000" dirty="0" smtClean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20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000" dirty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2000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000" dirty="0" smtClean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3600" b="1" dirty="0" smtClean="0">
                <a:solidFill>
                  <a:srgbClr val="002060"/>
                </a:solidFill>
                <a:latin typeface="Arial" charset="0"/>
              </a:rPr>
              <a:t>Du choc culturel à la menace identitaire</a:t>
            </a:r>
            <a:r>
              <a:rPr lang="fr-CA" altLang="fr-FR" sz="3600" b="1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3600" b="1" dirty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28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800" dirty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2200" i="1" dirty="0" smtClean="0">
                <a:solidFill>
                  <a:srgbClr val="002060"/>
                </a:solidFill>
                <a:latin typeface="Arial" charset="0"/>
              </a:rPr>
              <a:t>Montréal, 21 mars 2014</a:t>
            </a:r>
            <a:r>
              <a:rPr lang="fr-CA" altLang="fr-FR" sz="2800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800" dirty="0" smtClean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28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2800" dirty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1800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1800" dirty="0" smtClean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1800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1800" dirty="0" smtClean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1800" b="1" dirty="0" smtClean="0">
                <a:solidFill>
                  <a:srgbClr val="002060"/>
                </a:solidFill>
                <a:latin typeface="Arial" charset="0"/>
              </a:rPr>
              <a:t>Marie-Claire </a:t>
            </a:r>
            <a:r>
              <a:rPr lang="fr-CA" altLang="fr-FR" sz="1800" b="1" dirty="0" err="1" smtClean="0">
                <a:solidFill>
                  <a:srgbClr val="002060"/>
                </a:solidFill>
                <a:latin typeface="Arial" charset="0"/>
              </a:rPr>
              <a:t>Rufagari</a:t>
            </a:r>
            <a:r>
              <a:rPr lang="fr-CA" altLang="fr-FR" sz="1800" b="1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1800" b="1" dirty="0" smtClean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18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1800" dirty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1800" dirty="0" smtClean="0">
                <a:solidFill>
                  <a:srgbClr val="002060"/>
                </a:solidFill>
                <a:latin typeface="Arial" charset="0"/>
              </a:rPr>
              <a:t>Coordonnatrice </a:t>
            </a:r>
            <a:r>
              <a:rPr lang="fr-CA" altLang="fr-FR" sz="1800" dirty="0" smtClean="0">
                <a:solidFill>
                  <a:srgbClr val="002060"/>
                </a:solidFill>
                <a:latin typeface="Arial" charset="0"/>
              </a:rPr>
              <a:t>de la formation (TCRI)</a:t>
            </a:r>
            <a:r>
              <a:rPr lang="fr-CA" altLang="fr-FR" sz="18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1800" dirty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18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1800" dirty="0">
                <a:solidFill>
                  <a:srgbClr val="002060"/>
                </a:solidFill>
                <a:latin typeface="Arial" charset="0"/>
              </a:rPr>
            </a:br>
            <a:r>
              <a:rPr lang="fr-CA" altLang="fr-FR" sz="18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fr-CA" altLang="fr-FR" sz="1800" dirty="0">
                <a:solidFill>
                  <a:srgbClr val="002060"/>
                </a:solidFill>
                <a:latin typeface="Arial" charset="0"/>
              </a:rPr>
            </a:br>
            <a:endParaRPr lang="fr-CA" sz="2000" dirty="0">
              <a:solidFill>
                <a:srgbClr val="002060"/>
              </a:solidFill>
              <a:latin typeface="Futura Book"/>
              <a:cs typeface="Futura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8110"/>
            <a:ext cx="8229600" cy="4525963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fr-CA" sz="3000" dirty="0" smtClean="0">
                <a:solidFill>
                  <a:srgbClr val="002060"/>
                </a:solidFill>
              </a:rPr>
              <a:t>Le choc culturel est défini comme une réaction de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fr-CA" sz="3000" dirty="0" smtClean="0">
                <a:solidFill>
                  <a:srgbClr val="002060"/>
                </a:solidFill>
              </a:rPr>
              <a:t>dépaysement, de frustration, de rejet, de révolte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fr-CA" sz="3000" dirty="0" smtClean="0">
                <a:solidFill>
                  <a:srgbClr val="002060"/>
                </a:solidFill>
              </a:rPr>
              <a:t>et d’anxiété, en un mot une situation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fr-CA" sz="3000" dirty="0" smtClean="0">
                <a:solidFill>
                  <a:srgbClr val="002060"/>
                </a:solidFill>
              </a:rPr>
              <a:t>émotionnelle et intellectuelle qui apparaît chez les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fr-CA" sz="3000" dirty="0" smtClean="0">
                <a:solidFill>
                  <a:srgbClr val="002060"/>
                </a:solidFill>
              </a:rPr>
              <a:t>personnes qui, placées par occasion ou profession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fr-CA" sz="3000" dirty="0" smtClean="0">
                <a:solidFill>
                  <a:srgbClr val="002060"/>
                </a:solidFill>
              </a:rPr>
              <a:t>hors de leur contexte socioculturel, se trouvent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fr-CA" sz="3000" dirty="0" smtClean="0">
                <a:solidFill>
                  <a:srgbClr val="002060"/>
                </a:solidFill>
              </a:rPr>
              <a:t>engagées dans l’approche de l’étranger.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fr-CA" sz="3000" b="1" dirty="0" smtClean="0">
              <a:solidFill>
                <a:srgbClr val="002060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fr-CA" sz="2400" i="1" dirty="0" err="1" smtClean="0">
                <a:solidFill>
                  <a:srgbClr val="002060"/>
                </a:solidFill>
              </a:rPr>
              <a:t>Margalit</a:t>
            </a:r>
            <a:r>
              <a:rPr lang="fr-CA" sz="2400" i="1" dirty="0" smtClean="0">
                <a:solidFill>
                  <a:srgbClr val="002060"/>
                </a:solidFill>
              </a:rPr>
              <a:t> Cohen-</a:t>
            </a:r>
            <a:r>
              <a:rPr lang="fr-CA" sz="2400" i="1" dirty="0" err="1" smtClean="0">
                <a:solidFill>
                  <a:srgbClr val="002060"/>
                </a:solidFill>
              </a:rPr>
              <a:t>Emerique</a:t>
            </a:r>
            <a:r>
              <a:rPr lang="fr-CA" sz="2400" i="1" dirty="0" smtClean="0">
                <a:solidFill>
                  <a:srgbClr val="002060"/>
                </a:solidFill>
              </a:rPr>
              <a:t>, 1985: 281</a:t>
            </a:r>
            <a:endParaRPr lang="fr-CA" sz="2400" b="1" i="1" dirty="0" smtClean="0">
              <a:solidFill>
                <a:srgbClr val="00206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fr-CA" sz="3000" dirty="0" smtClean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57200" y="545225"/>
            <a:ext cx="8229600" cy="1143000"/>
          </a:xfrm>
        </p:spPr>
        <p:txBody>
          <a:bodyPr>
            <a:normAutofit/>
          </a:bodyPr>
          <a:lstStyle/>
          <a:p>
            <a:r>
              <a:rPr lang="fr-CA" sz="4800" b="1" dirty="0">
                <a:solidFill>
                  <a:srgbClr val="002060"/>
                </a:solidFill>
              </a:rPr>
              <a:t>Le choc culturel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76246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CA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4000" dirty="0" smtClean="0">
                <a:solidFill>
                  <a:srgbClr val="002060"/>
                </a:solidFill>
                <a:cs typeface="Calibri" pitchFamily="34" charset="0"/>
              </a:rPr>
              <a:t>Le </a:t>
            </a:r>
            <a:r>
              <a:rPr lang="fr-CA" sz="4000" dirty="0">
                <a:solidFill>
                  <a:srgbClr val="002060"/>
                </a:solidFill>
                <a:cs typeface="Calibri" pitchFamily="34" charset="0"/>
              </a:rPr>
              <a:t>self-</a:t>
            </a:r>
            <a:r>
              <a:rPr lang="fr-CA" sz="4000" dirty="0" err="1">
                <a:solidFill>
                  <a:srgbClr val="002060"/>
                </a:solidFill>
                <a:cs typeface="Calibri" pitchFamily="34" charset="0"/>
              </a:rPr>
              <a:t>shock</a:t>
            </a:r>
            <a:r>
              <a:rPr lang="fr-CA" sz="4000" dirty="0">
                <a:solidFill>
                  <a:srgbClr val="002060"/>
                </a:solidFill>
                <a:cs typeface="Calibri" pitchFamily="34" charset="0"/>
              </a:rPr>
              <a:t> est un prolongement du choc culturel qui se situe à l’intérieur de l’individu et se manifeste par une relation de tension vis-à-vis de soi-même.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4000" dirty="0">
                <a:solidFill>
                  <a:srgbClr val="002060"/>
                </a:solidFill>
                <a:cs typeface="Calibri" pitchFamily="34" charset="0"/>
              </a:rPr>
              <a:t> 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4000" dirty="0">
                <a:solidFill>
                  <a:srgbClr val="002060"/>
                </a:solidFill>
                <a:cs typeface="Calibri" pitchFamily="34" charset="0"/>
              </a:rPr>
              <a:t>Le self-</a:t>
            </a:r>
            <a:r>
              <a:rPr lang="fr-CA" sz="4000" dirty="0" err="1">
                <a:solidFill>
                  <a:srgbClr val="002060"/>
                </a:solidFill>
                <a:cs typeface="Calibri" pitchFamily="34" charset="0"/>
              </a:rPr>
              <a:t>shock</a:t>
            </a:r>
            <a:r>
              <a:rPr lang="fr-CA" sz="4000" dirty="0">
                <a:solidFill>
                  <a:srgbClr val="002060"/>
                </a:solidFill>
                <a:cs typeface="Calibri" pitchFamily="34" charset="0"/>
              </a:rPr>
              <a:t> est une atteinte à l’image de soi, à la conscience de soi en tant qu’être différencié en continuité avec soi-même, atteinte apparaissant dans des situations de contact prolongé avec un environnement étranger.  Il décrit une atteinte à l’identité. </a:t>
            </a:r>
            <a:endParaRPr lang="fr-CA" sz="4000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CA" sz="4000" dirty="0">
              <a:solidFill>
                <a:srgbClr val="002060"/>
              </a:solidFill>
              <a:cs typeface="Calibri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4000" dirty="0" smtClean="0">
                <a:solidFill>
                  <a:srgbClr val="002060"/>
                </a:solidFill>
                <a:cs typeface="Calibri" pitchFamily="34" charset="0"/>
              </a:rPr>
              <a:t>Approfondir </a:t>
            </a:r>
            <a:r>
              <a:rPr lang="fr-CA" sz="4000" dirty="0">
                <a:solidFill>
                  <a:srgbClr val="002060"/>
                </a:solidFill>
                <a:cs typeface="Calibri" pitchFamily="34" charset="0"/>
              </a:rPr>
              <a:t>l’identité du professionnel dans son rapport à lui-même et à l’autre. </a:t>
            </a:r>
            <a:endParaRPr lang="fr-CA" sz="4000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CA" sz="4000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0" indent="0" algn="r">
              <a:spcBef>
                <a:spcPts val="0"/>
              </a:spcBef>
              <a:buNone/>
              <a:defRPr/>
            </a:pPr>
            <a:r>
              <a:rPr lang="fr-CA" sz="4000" dirty="0" err="1">
                <a:solidFill>
                  <a:srgbClr val="002060"/>
                </a:solidFill>
                <a:cs typeface="Calibri" pitchFamily="34" charset="0"/>
              </a:rPr>
              <a:t>Zaharna</a:t>
            </a:r>
            <a:r>
              <a:rPr lang="fr-CA" sz="4000" dirty="0">
                <a:solidFill>
                  <a:srgbClr val="002060"/>
                </a:solidFill>
                <a:cs typeface="Calibri" pitchFamily="34" charset="0"/>
              </a:rPr>
              <a:t> (1989)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CA" sz="4000" dirty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582548"/>
            <a:ext cx="8229600" cy="1143000"/>
          </a:xfrm>
        </p:spPr>
        <p:txBody>
          <a:bodyPr/>
          <a:lstStyle/>
          <a:p>
            <a:r>
              <a:rPr lang="fr-CA" b="1" dirty="0">
                <a:solidFill>
                  <a:srgbClr val="002060"/>
                </a:solidFill>
              </a:rPr>
              <a:t>Self-</a:t>
            </a:r>
            <a:r>
              <a:rPr lang="fr-CA" b="1" dirty="0" err="1">
                <a:solidFill>
                  <a:srgbClr val="002060"/>
                </a:solidFill>
              </a:rPr>
              <a:t>shock</a:t>
            </a:r>
            <a:r>
              <a:rPr lang="fr-CA" b="1" dirty="0">
                <a:solidFill>
                  <a:srgbClr val="002060"/>
                </a:solidFill>
              </a:rPr>
              <a:t> ou choc identitaire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39799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3200" y="101600"/>
            <a:ext cx="8940800" cy="12065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90000"/>
              </a:lnSpc>
            </a:pPr>
            <a:r>
              <a:rPr lang="fr-CA" altLang="fr-FR" sz="3100" dirty="0" smtClean="0">
                <a:solidFill>
                  <a:srgbClr val="002060"/>
                </a:solidFill>
                <a:latin typeface="Arial"/>
                <a:cs typeface="Arial"/>
              </a:rPr>
              <a:t/>
            </a:r>
            <a:br>
              <a:rPr lang="fr-CA" altLang="fr-FR" sz="3100" dirty="0" smtClean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fr-CA" altLang="fr-FR" sz="3100" b="1" dirty="0" smtClean="0">
                <a:solidFill>
                  <a:srgbClr val="002060"/>
                </a:solidFill>
                <a:latin typeface="Arial"/>
                <a:cs typeface="Arial"/>
              </a:rPr>
              <a:t>L’approche </a:t>
            </a:r>
            <a:r>
              <a:rPr lang="fr-CA" altLang="fr-FR" sz="3100" b="1" dirty="0">
                <a:solidFill>
                  <a:srgbClr val="002060"/>
                </a:solidFill>
                <a:latin typeface="Arial"/>
                <a:cs typeface="Arial"/>
              </a:rPr>
              <a:t>interculturelle : une avenue pour sortir </a:t>
            </a:r>
            <a:r>
              <a:rPr lang="fr-CA" altLang="fr-FR" sz="3100" b="1" dirty="0" smtClean="0">
                <a:solidFill>
                  <a:srgbClr val="002060"/>
                </a:solidFill>
                <a:latin typeface="Arial"/>
                <a:cs typeface="Arial"/>
              </a:rPr>
              <a:t> des impasses </a:t>
            </a:r>
            <a:r>
              <a:rPr lang="fr-CA" altLang="fr-FR" sz="3100" b="1" dirty="0">
                <a:solidFill>
                  <a:srgbClr val="002060"/>
                </a:solidFill>
                <a:latin typeface="Arial"/>
                <a:cs typeface="Arial"/>
              </a:rPr>
              <a:t>et explorer des pistes d’interventions optimales</a:t>
            </a:r>
            <a:r>
              <a:rPr lang="fr-CA" altLang="fr-FR" sz="2800" dirty="0">
                <a:solidFill>
                  <a:srgbClr val="002060"/>
                </a:solidFill>
                <a:latin typeface="Arial"/>
                <a:cs typeface="Arial"/>
              </a:rPr>
              <a:t/>
            </a:r>
            <a:br>
              <a:rPr lang="fr-CA" altLang="fr-FR" sz="280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fr-CA" sz="3200" b="1" dirty="0" smtClean="0">
                <a:solidFill>
                  <a:srgbClr val="002060"/>
                </a:solidFill>
                <a:latin typeface="Futura Book"/>
              </a:rPr>
              <a:t> </a:t>
            </a:r>
            <a:endParaRPr lang="fr-CA" sz="3200" b="1" dirty="0">
              <a:solidFill>
                <a:srgbClr val="002060"/>
              </a:solidFill>
              <a:latin typeface="Futura Book"/>
              <a:cs typeface="Futura Condense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51000"/>
            <a:ext cx="8229600" cy="4782865"/>
          </a:xfrm>
        </p:spPr>
        <p:txBody>
          <a:bodyPr anchor="t">
            <a:normAutofit/>
          </a:bodyPr>
          <a:lstStyle/>
          <a:p>
            <a:r>
              <a:rPr lang="fr-CA" sz="4000" dirty="0" smtClean="0">
                <a:solidFill>
                  <a:srgbClr val="002060"/>
                </a:solidFill>
              </a:rPr>
              <a:t>La décentration</a:t>
            </a:r>
          </a:p>
          <a:p>
            <a:endParaRPr lang="fr-CA" sz="4000" dirty="0" smtClean="0">
              <a:solidFill>
                <a:srgbClr val="002060"/>
              </a:solidFill>
            </a:endParaRPr>
          </a:p>
          <a:p>
            <a:r>
              <a:rPr lang="fr-CA" sz="4000" dirty="0" smtClean="0">
                <a:solidFill>
                  <a:srgbClr val="002060"/>
                </a:solidFill>
              </a:rPr>
              <a:t>La découverte du cadre de référence de l’autre </a:t>
            </a:r>
          </a:p>
          <a:p>
            <a:endParaRPr lang="fr-CA" sz="4000" dirty="0" smtClean="0">
              <a:solidFill>
                <a:srgbClr val="002060"/>
              </a:solidFill>
            </a:endParaRPr>
          </a:p>
          <a:p>
            <a:r>
              <a:rPr lang="fr-CA" sz="4000" dirty="0" smtClean="0">
                <a:solidFill>
                  <a:srgbClr val="002060"/>
                </a:solidFill>
              </a:rPr>
              <a:t>La médiation interculturelle</a:t>
            </a:r>
            <a:endParaRPr lang="fr-CA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3200" y="274638"/>
            <a:ext cx="8940800" cy="868362"/>
          </a:xfrm>
        </p:spPr>
        <p:txBody>
          <a:bodyPr>
            <a:normAutofit fontScale="90000"/>
          </a:bodyPr>
          <a:lstStyle/>
          <a:p>
            <a:r>
              <a:rPr lang="fr-CA" sz="3200" dirty="0"/>
              <a:t/>
            </a:r>
            <a:br>
              <a:rPr lang="fr-CA" sz="3200" dirty="0"/>
            </a:br>
            <a:r>
              <a:rPr lang="fr-CA" b="1" dirty="0" smtClean="0">
                <a:solidFill>
                  <a:srgbClr val="002060"/>
                </a:solidFill>
                <a:latin typeface="Futura Book"/>
              </a:rPr>
              <a:t>Pistes porteuses</a:t>
            </a:r>
            <a:r>
              <a:rPr lang="fr-CA" sz="3200" b="1" dirty="0" smtClean="0">
                <a:solidFill>
                  <a:srgbClr val="002060"/>
                </a:solidFill>
                <a:latin typeface="Futura Book"/>
              </a:rPr>
              <a:t/>
            </a:r>
            <a:br>
              <a:rPr lang="fr-CA" sz="3200" b="1" dirty="0" smtClean="0">
                <a:solidFill>
                  <a:srgbClr val="002060"/>
                </a:solidFill>
                <a:latin typeface="Futura Book"/>
              </a:rPr>
            </a:br>
            <a:r>
              <a:rPr lang="fr-CA" sz="3200" b="1" dirty="0" smtClean="0">
                <a:solidFill>
                  <a:srgbClr val="002060"/>
                </a:solidFill>
                <a:latin typeface="Futura Book"/>
              </a:rPr>
              <a:t> </a:t>
            </a:r>
            <a:endParaRPr lang="fr-CA" sz="3200" b="1" dirty="0">
              <a:solidFill>
                <a:srgbClr val="002060"/>
              </a:solidFill>
              <a:latin typeface="Futura Book"/>
              <a:cs typeface="Futura Condense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51000"/>
            <a:ext cx="8229600" cy="4782865"/>
          </a:xfrm>
        </p:spPr>
        <p:txBody>
          <a:bodyPr anchor="t">
            <a:normAutofit/>
          </a:bodyPr>
          <a:lstStyle/>
          <a:p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Préparation des intervenants et des milieux;</a:t>
            </a:r>
          </a:p>
          <a:p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interculturelle;</a:t>
            </a:r>
          </a:p>
          <a:p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Création d’espaces réels de dialogue;</a:t>
            </a:r>
          </a:p>
          <a:p>
            <a:r>
              <a:rPr lang="fr-CA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Médiation </a:t>
            </a:r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interculturelle; </a:t>
            </a:r>
            <a:endParaRPr lang="fr-CA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Projets de jumelage interculturels;</a:t>
            </a:r>
          </a:p>
          <a:p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Projets de mentorat;</a:t>
            </a:r>
          </a:p>
          <a:p>
            <a:r>
              <a:rPr lang="en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</a:t>
            </a:r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pratiques porteuses;</a:t>
            </a:r>
          </a:p>
          <a:p>
            <a:pPr marL="0" indent="0">
              <a:buNone/>
            </a:pPr>
            <a:endParaRPr lang="fr-CA" sz="2800" dirty="0">
              <a:solidFill>
                <a:schemeClr val="tx2"/>
              </a:solidFill>
            </a:endParaRPr>
          </a:p>
          <a:p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9263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CA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2006600"/>
            <a:ext cx="7708900" cy="3544888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n-CA" sz="2400" dirty="0" smtClean="0">
                <a:solidFill>
                  <a:schemeClr val="tx2"/>
                </a:solidFill>
              </a:rPr>
              <a:t>    </a:t>
            </a:r>
            <a:r>
              <a:rPr lang="fr-C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diversité nous donne l’opportunité de nous enrichir mutuellement et d’être au rendez vous pour innover.</a:t>
            </a:r>
          </a:p>
        </p:txBody>
      </p:sp>
    </p:spTree>
    <p:extLst>
      <p:ext uri="{BB962C8B-B14F-4D97-AF65-F5344CB8AC3E}">
        <p14:creationId xmlns:p14="http://schemas.microsoft.com/office/powerpoint/2010/main" val="28524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4900" b="1" dirty="0" smtClean="0"/>
              <a:t/>
            </a:r>
            <a:br>
              <a:rPr lang="fr-CA" sz="4900" b="1" dirty="0" smtClean="0"/>
            </a:br>
            <a:r>
              <a:rPr lang="fr-CA" sz="4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</a:t>
            </a:r>
            <a:r>
              <a:rPr lang="fr-CA" sz="4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votre attention</a:t>
            </a:r>
            <a:r>
              <a:rPr lang="fr-CA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A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A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915400" cy="3544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z="2400" dirty="0" smtClean="0"/>
              <a:t>    </a:t>
            </a:r>
            <a:endParaRPr lang="fr-CA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270000" y="1875135"/>
            <a:ext cx="62103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CA" sz="4000" dirty="0" smtClean="0"/>
          </a:p>
          <a:p>
            <a:r>
              <a:rPr lang="fr-C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</a:t>
            </a:r>
            <a:r>
              <a:rPr lang="fr-CA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Claire </a:t>
            </a:r>
            <a:r>
              <a:rPr lang="fr-CA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Rufagari</a:t>
            </a:r>
            <a:endParaRPr lang="fr-CA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rufagari@tcri.qc.ca </a:t>
            </a:r>
          </a:p>
          <a:p>
            <a:endParaRPr lang="fr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8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b="1" dirty="0" smtClean="0">
                <a:solidFill>
                  <a:srgbClr val="2E216D"/>
                </a:solidFill>
                <a:latin typeface="Futura Book"/>
                <a:cs typeface="Futura Condensed"/>
              </a:rPr>
              <a:t>Sommaire de la présentation</a:t>
            </a:r>
            <a:endParaRPr lang="fr-CA" b="1" dirty="0">
              <a:solidFill>
                <a:srgbClr val="2E216D"/>
              </a:solidFill>
              <a:latin typeface="Futura Book"/>
              <a:cs typeface="Futura Condense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073" y="1636523"/>
            <a:ext cx="8229600" cy="5221477"/>
          </a:xfrm>
        </p:spPr>
        <p:txBody>
          <a:bodyPr anchor="t">
            <a:noAutofit/>
          </a:bodyPr>
          <a:lstStyle/>
          <a:p>
            <a:pPr>
              <a:spcAft>
                <a:spcPts val="1200"/>
              </a:spcAft>
            </a:pPr>
            <a:r>
              <a:rPr lang="fr-CA" sz="1800" dirty="0" smtClean="0">
                <a:solidFill>
                  <a:srgbClr val="2E216D"/>
                </a:solidFill>
                <a:cs typeface="Futura Light"/>
              </a:rPr>
              <a:t>Les enjeux de la diversité culturelle</a:t>
            </a:r>
          </a:p>
          <a:p>
            <a:pPr>
              <a:spcAft>
                <a:spcPts val="1200"/>
              </a:spcAft>
            </a:pPr>
            <a:r>
              <a:rPr lang="fr-CA" sz="1800" dirty="0" smtClean="0">
                <a:solidFill>
                  <a:srgbClr val="2E216D"/>
                </a:solidFill>
                <a:cs typeface="Futura Light"/>
              </a:rPr>
              <a:t>Défis que posent les relations interculturelles</a:t>
            </a:r>
          </a:p>
          <a:p>
            <a:pPr lvl="0">
              <a:spcAft>
                <a:spcPts val="1200"/>
              </a:spcAft>
            </a:pPr>
            <a:r>
              <a:rPr lang="fr-CA" sz="1800" dirty="0" smtClean="0">
                <a:solidFill>
                  <a:srgbClr val="2E216D"/>
                </a:solidFill>
                <a:cs typeface="Futura Light"/>
              </a:rPr>
              <a:t>Enjeux  au niveau des interventions</a:t>
            </a:r>
          </a:p>
          <a:p>
            <a:pPr lvl="0">
              <a:spcAft>
                <a:spcPts val="1200"/>
              </a:spcAft>
            </a:pPr>
            <a:r>
              <a:rPr lang="fr-CA" altLang="fr-FR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La culture comme alibi face aux impasses dans les interventions auprès des personnes immigrantes et réfugiées </a:t>
            </a:r>
          </a:p>
          <a:p>
            <a:pPr lvl="0">
              <a:spcAft>
                <a:spcPts val="1200"/>
              </a:spcAft>
            </a:pPr>
            <a:r>
              <a:rPr lang="fr-CA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L’iceberg  de la culture</a:t>
            </a:r>
          </a:p>
          <a:p>
            <a:pPr lvl="0">
              <a:spcAft>
                <a:spcPts val="1200"/>
              </a:spcAft>
            </a:pPr>
            <a:r>
              <a:rPr lang="fr-CA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Définition  de l’interculturel</a:t>
            </a:r>
            <a:endParaRPr lang="fr-CA" sz="1800" dirty="0" smtClean="0">
              <a:solidFill>
                <a:srgbClr val="2E216D"/>
              </a:solidFill>
              <a:cs typeface="Futura Light"/>
            </a:endParaRPr>
          </a:p>
          <a:p>
            <a:pPr lvl="0">
              <a:spcAft>
                <a:spcPts val="1200"/>
              </a:spcAft>
            </a:pPr>
            <a:r>
              <a:rPr lang="fr-CA" sz="1800" dirty="0" smtClean="0">
                <a:solidFill>
                  <a:srgbClr val="2E216D"/>
                </a:solidFill>
                <a:cs typeface="Futura Light"/>
              </a:rPr>
              <a:t>Le choc culturel</a:t>
            </a:r>
          </a:p>
          <a:p>
            <a:pPr lvl="0">
              <a:spcAft>
                <a:spcPts val="1200"/>
              </a:spcAft>
            </a:pPr>
            <a:r>
              <a:rPr lang="fr-CA" sz="1800" dirty="0" smtClean="0">
                <a:solidFill>
                  <a:srgbClr val="2E216D"/>
                </a:solidFill>
                <a:cs typeface="Futura Light"/>
              </a:rPr>
              <a:t>Self-</a:t>
            </a:r>
            <a:r>
              <a:rPr lang="fr-CA" sz="1800" dirty="0" err="1" smtClean="0">
                <a:solidFill>
                  <a:srgbClr val="2E216D"/>
                </a:solidFill>
                <a:cs typeface="Futura Light"/>
              </a:rPr>
              <a:t>shock</a:t>
            </a:r>
            <a:r>
              <a:rPr lang="fr-CA" sz="1800" dirty="0" smtClean="0">
                <a:solidFill>
                  <a:srgbClr val="2E216D"/>
                </a:solidFill>
                <a:cs typeface="Futura Light"/>
              </a:rPr>
              <a:t> ou choc identitaire</a:t>
            </a:r>
          </a:p>
          <a:p>
            <a:pPr lvl="0">
              <a:spcAft>
                <a:spcPts val="1200"/>
              </a:spcAft>
            </a:pPr>
            <a:r>
              <a:rPr lang="fr-CA" sz="1800" dirty="0" smtClean="0">
                <a:solidFill>
                  <a:srgbClr val="2E216D"/>
                </a:solidFill>
                <a:cs typeface="Futura Light"/>
              </a:rPr>
              <a:t>L’approche interculturelle</a:t>
            </a:r>
          </a:p>
          <a:p>
            <a:pPr>
              <a:spcAft>
                <a:spcPts val="1200"/>
              </a:spcAft>
            </a:pPr>
            <a:r>
              <a:rPr lang="fr-CA" sz="1800" dirty="0" smtClean="0">
                <a:solidFill>
                  <a:srgbClr val="2E216D"/>
                </a:solidFill>
                <a:cs typeface="Futura Light"/>
              </a:rPr>
              <a:t>Pistes porteuses</a:t>
            </a:r>
            <a:endParaRPr lang="fr-CA" sz="1800" dirty="0" smtClean="0">
              <a:solidFill>
                <a:srgbClr val="2E216D"/>
              </a:solidFill>
              <a:cs typeface="Futura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mc:AlternateContent xmlns:mc="http://schemas.openxmlformats.org/markup-compatibility/2006">
          <mc:Choice xmlns="" xmlns:mv="urn:schemas-microsoft-com:mac:vml" xmlns:ma="http://schemas.microsoft.com/office/mac/drawingml/2008/main" Requires="ma">
            <a:blipFill dpi="0" rotWithShape="1">
              <a:blip r:embed="rId2"/>
              <a:srcRect/>
              <a:stretch>
                <a:fillRect/>
              </a:stretch>
            </a:blipFill>
          </mc:Choice>
          <mc:Fallback>
            <a:blipFill dpi="0" rotWithShape="1">
              <a:blip r:embed="rId3"/>
              <a:srcRect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3200" y="274638"/>
            <a:ext cx="8940800" cy="1143000"/>
          </a:xfrm>
        </p:spPr>
        <p:txBody>
          <a:bodyPr>
            <a:normAutofit/>
          </a:bodyPr>
          <a:lstStyle/>
          <a:p>
            <a:r>
              <a:rPr lang="fr-CA" sz="3200" b="1" dirty="0" smtClean="0">
                <a:solidFill>
                  <a:srgbClr val="002060"/>
                </a:solidFill>
                <a:latin typeface="Futura Book"/>
                <a:cs typeface="Futura Condensed"/>
              </a:rPr>
              <a:t>Les enjeux de la diversité culturelle</a:t>
            </a:r>
            <a:endParaRPr lang="fr-CA" sz="3200" dirty="0">
              <a:solidFill>
                <a:srgbClr val="002060"/>
              </a:solidFill>
              <a:latin typeface="Futura Book"/>
              <a:cs typeface="Futura Condense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2100" y="2120900"/>
            <a:ext cx="7962900" cy="4339700"/>
          </a:xfrm>
        </p:spPr>
        <p:txBody>
          <a:bodyPr anchor="t">
            <a:normAutofit fontScale="77500" lnSpcReduction="20000"/>
          </a:bodyPr>
          <a:lstStyle/>
          <a:p>
            <a:r>
              <a:rPr lang="fr-CA" sz="3600" b="1" dirty="0" smtClean="0">
                <a:solidFill>
                  <a:srgbClr val="002060"/>
                </a:solidFill>
              </a:rPr>
              <a:t>Les repères  </a:t>
            </a:r>
            <a:r>
              <a:rPr lang="fr-CA" sz="3600" dirty="0" smtClean="0">
                <a:solidFill>
                  <a:srgbClr val="002060"/>
                </a:solidFill>
              </a:rPr>
              <a:t>: nous avons une diversité d’origines , de parcours, de vécus , de statuts et de modes de </a:t>
            </a:r>
            <a:r>
              <a:rPr lang="fr-CA" sz="3600" dirty="0" smtClean="0">
                <a:solidFill>
                  <a:srgbClr val="002060"/>
                </a:solidFill>
              </a:rPr>
              <a:t>socialisation. Sans </a:t>
            </a:r>
            <a:r>
              <a:rPr lang="fr-CA" sz="3600" dirty="0" smtClean="0">
                <a:solidFill>
                  <a:srgbClr val="002060"/>
                </a:solidFill>
              </a:rPr>
              <a:t>repères, il est difficile d’avoir des échanges qui font du sens.  </a:t>
            </a:r>
          </a:p>
          <a:p>
            <a:pPr marL="0" indent="0">
              <a:buNone/>
            </a:pPr>
            <a:endParaRPr lang="fr-CA" sz="1400" dirty="0">
              <a:solidFill>
                <a:srgbClr val="002060"/>
              </a:solidFill>
            </a:endParaRPr>
          </a:p>
          <a:p>
            <a:r>
              <a:rPr lang="fr-CA" sz="3600" b="1" dirty="0" smtClean="0">
                <a:solidFill>
                  <a:srgbClr val="002060"/>
                </a:solidFill>
              </a:rPr>
              <a:t>La reconnaissance </a:t>
            </a:r>
            <a:r>
              <a:rPr lang="fr-CA" sz="3600" dirty="0">
                <a:solidFill>
                  <a:srgbClr val="002060"/>
                </a:solidFill>
              </a:rPr>
              <a:t>: </a:t>
            </a:r>
            <a:r>
              <a:rPr lang="fr-CA" sz="3600" dirty="0" smtClean="0">
                <a:solidFill>
                  <a:srgbClr val="002060"/>
                </a:solidFill>
              </a:rPr>
              <a:t>Étant donné la difficulté de reconnaître ce qu’on ne connait </a:t>
            </a:r>
            <a:r>
              <a:rPr lang="fr-CA" sz="3600" dirty="0" smtClean="0">
                <a:solidFill>
                  <a:srgbClr val="002060"/>
                </a:solidFill>
              </a:rPr>
              <a:t>pas, </a:t>
            </a:r>
            <a:r>
              <a:rPr lang="fr-CA" sz="3600" dirty="0" smtClean="0">
                <a:solidFill>
                  <a:srgbClr val="002060"/>
                </a:solidFill>
              </a:rPr>
              <a:t>nos préjugés et stéréotypes vont souvent entraver nos relations.</a:t>
            </a:r>
          </a:p>
          <a:p>
            <a:endParaRPr lang="fr-CA" sz="1300" dirty="0">
              <a:solidFill>
                <a:srgbClr val="002060"/>
              </a:solidFill>
            </a:endParaRPr>
          </a:p>
          <a:p>
            <a:r>
              <a:rPr lang="fr-CA" sz="3600" b="1" dirty="0" smtClean="0">
                <a:solidFill>
                  <a:srgbClr val="002060"/>
                </a:solidFill>
              </a:rPr>
              <a:t>Les interactions  </a:t>
            </a:r>
            <a:r>
              <a:rPr lang="fr-CA" sz="3600" dirty="0">
                <a:solidFill>
                  <a:srgbClr val="002060"/>
                </a:solidFill>
              </a:rPr>
              <a:t>: </a:t>
            </a:r>
            <a:r>
              <a:rPr lang="fr-CA" sz="3600" dirty="0" smtClean="0">
                <a:solidFill>
                  <a:srgbClr val="002060"/>
                </a:solidFill>
              </a:rPr>
              <a:t>lorsque celles-ci ne se passent pas </a:t>
            </a:r>
            <a:r>
              <a:rPr lang="fr-CA" sz="3600" dirty="0" smtClean="0">
                <a:solidFill>
                  <a:srgbClr val="002060"/>
                </a:solidFill>
              </a:rPr>
              <a:t>bien, </a:t>
            </a:r>
            <a:r>
              <a:rPr lang="fr-CA" sz="3600" dirty="0" smtClean="0">
                <a:solidFill>
                  <a:srgbClr val="002060"/>
                </a:solidFill>
              </a:rPr>
              <a:t>la communication, la collaboration et la participation aux projets vont poser de nombreux défis.</a:t>
            </a:r>
            <a:endParaRPr lang="fr-C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5291" y="176374"/>
            <a:ext cx="8287884" cy="1433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3200" b="1" dirty="0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Principaux défis que posent les relations interculturelles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060575"/>
            <a:ext cx="8137525" cy="44799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fr-CA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Ne pas confondre uniformité, équité et égalité;</a:t>
            </a:r>
          </a:p>
          <a:p>
            <a:pPr algn="just">
              <a:defRPr/>
            </a:pPr>
            <a:r>
              <a:rPr lang="fr-CA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Tenir compte en même temps des similitudes et des spécificités;</a:t>
            </a:r>
          </a:p>
          <a:p>
            <a:pPr algn="just">
              <a:defRPr/>
            </a:pPr>
            <a:r>
              <a:rPr lang="fr-CA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Tenir compte des rapports des pouvoirs;</a:t>
            </a:r>
          </a:p>
          <a:p>
            <a:pPr algn="just">
              <a:defRPr/>
            </a:pPr>
            <a:r>
              <a:rPr lang="fr-CA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Expliciter les évidences;</a:t>
            </a:r>
          </a:p>
          <a:p>
            <a:pPr algn="just">
              <a:defRPr/>
            </a:pPr>
            <a:r>
              <a:rPr lang="fr-CA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Chercher à comprendre avant d’être compris;</a:t>
            </a:r>
          </a:p>
          <a:p>
            <a:pPr lvl="0"/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Préparer les milieux</a:t>
            </a:r>
            <a:r>
              <a:rPr lang="fr-CA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CA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nouveaux </a:t>
            </a:r>
            <a:r>
              <a:rPr lang="fr-CA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arrivants</a:t>
            </a:r>
            <a:r>
              <a:rPr lang="fr-CA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A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Times New Roman" charset="0"/>
              <a:buNone/>
              <a:defRPr/>
            </a:pPr>
            <a:endParaRPr lang="fr-CA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Times New Roman" charset="0"/>
              <a:buNone/>
              <a:defRPr/>
            </a:pPr>
            <a:endParaRPr lang="fr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ourier New" pitchFamily="49" charset="0"/>
              <a:buChar char="o"/>
              <a:defRPr/>
            </a:pPr>
            <a:endParaRPr lang="fr-CA" sz="1200" dirty="0" smtClean="0">
              <a:latin typeface="Arial" charset="0"/>
              <a:cs typeface="Arial" charset="0"/>
            </a:endParaRPr>
          </a:p>
          <a:p>
            <a:pPr algn="just">
              <a:buFont typeface="Courier New" pitchFamily="49" charset="0"/>
              <a:buChar char="o"/>
              <a:defRPr/>
            </a:pPr>
            <a:endParaRPr lang="fr-CA" sz="1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fr-CA" sz="3200" dirty="0" smtClean="0"/>
              <a:t/>
            </a:r>
            <a:br>
              <a:rPr lang="fr-CA" sz="3200" dirty="0" smtClean="0"/>
            </a:br>
            <a:r>
              <a:rPr lang="fr-CA" sz="4900" b="1" dirty="0" smtClean="0">
                <a:solidFill>
                  <a:srgbClr val="002060"/>
                </a:solidFill>
                <a:cs typeface="Arial"/>
              </a:rPr>
              <a:t>Enjeux</a:t>
            </a:r>
            <a:r>
              <a:rPr lang="fr-CA" sz="4900" b="1" dirty="0">
                <a:solidFill>
                  <a:srgbClr val="002060"/>
                </a:solidFill>
                <a:cs typeface="Arial"/>
              </a:rPr>
              <a:t> </a:t>
            </a:r>
            <a:r>
              <a:rPr lang="fr-CA" sz="4900" b="1" dirty="0" smtClean="0">
                <a:solidFill>
                  <a:srgbClr val="002060"/>
                </a:solidFill>
                <a:cs typeface="Arial"/>
              </a:rPr>
              <a:t>au niveau des interventions</a:t>
            </a:r>
            <a:r>
              <a:rPr lang="fr-CA" sz="4900" b="1" dirty="0" smtClean="0"/>
              <a:t/>
            </a:r>
            <a:br>
              <a:rPr lang="fr-CA" sz="4900" b="1" dirty="0" smtClean="0"/>
            </a:br>
            <a:r>
              <a:rPr lang="fr-CA" sz="4000" b="1" dirty="0" smtClean="0"/>
              <a:t> </a:t>
            </a:r>
            <a:endParaRPr lang="fr-CA" sz="4000" b="1" dirty="0">
              <a:solidFill>
                <a:srgbClr val="2E216D"/>
              </a:solidFill>
              <a:cs typeface="Futura Condense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04864"/>
            <a:ext cx="8458200" cy="3944665"/>
          </a:xfrm>
        </p:spPr>
        <p:txBody>
          <a:bodyPr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À partir des préoccupations amenées par les intervenants </a:t>
            </a: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en </a:t>
            </a: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formation ou en supervision, nous constatons qu’intervenir auprès des familles immigrantes ou réfugiées exige des connaissances tant au niveau du savoir, du </a:t>
            </a: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savoir-être </a:t>
            </a: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que du </a:t>
            </a: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savoir-faire</a:t>
            </a: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. </a:t>
            </a:r>
          </a:p>
          <a:p>
            <a:pPr marL="0" indent="0">
              <a:buNone/>
            </a:pPr>
            <a:endParaRPr lang="fr-CA" sz="24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Difficultés au niveau des évaluations et impasses au niveau des interventions.</a:t>
            </a: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174-8A32-47EB-9563-05A61210720E}" type="slidenum">
              <a:rPr lang="fr-CA" smtClean="0"/>
              <a:pPr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941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82149" y="214039"/>
            <a:ext cx="8640960" cy="1224136"/>
          </a:xfrm>
        </p:spPr>
        <p:txBody>
          <a:bodyPr>
            <a:normAutofit fontScale="90000"/>
          </a:bodyPr>
          <a:lstStyle/>
          <a:p>
            <a:r>
              <a:rPr lang="fr-CA" sz="3200" dirty="0" smtClean="0"/>
              <a:t/>
            </a:r>
            <a:br>
              <a:rPr lang="fr-CA" sz="3200" dirty="0" smtClean="0"/>
            </a:br>
            <a:r>
              <a:rPr lang="fr-CA" sz="4000" b="1" dirty="0" smtClean="0">
                <a:solidFill>
                  <a:srgbClr val="002060"/>
                </a:solidFill>
                <a:latin typeface="+mn-lt"/>
                <a:cs typeface="Arial"/>
              </a:rPr>
              <a:t>Enjeux</a:t>
            </a:r>
            <a:r>
              <a:rPr lang="fr-CA" sz="4000" b="1" dirty="0">
                <a:solidFill>
                  <a:srgbClr val="002060"/>
                </a:solidFill>
                <a:latin typeface="+mn-lt"/>
                <a:cs typeface="Arial"/>
              </a:rPr>
              <a:t> </a:t>
            </a:r>
            <a:r>
              <a:rPr lang="fr-CA" sz="4000" b="1" dirty="0" smtClean="0">
                <a:solidFill>
                  <a:srgbClr val="002060"/>
                </a:solidFill>
                <a:latin typeface="+mn-lt"/>
                <a:cs typeface="Arial"/>
              </a:rPr>
              <a:t>au niveau des interventions (suite)</a:t>
            </a:r>
            <a:r>
              <a:rPr lang="fr-CA" sz="40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fr-CA" sz="4000" b="1" dirty="0" smtClean="0">
                <a:solidFill>
                  <a:srgbClr val="002060"/>
                </a:solidFill>
                <a:latin typeface="+mn-lt"/>
              </a:rPr>
            </a:br>
            <a:r>
              <a:rPr lang="fr-CA" sz="4000" b="1" dirty="0" smtClean="0">
                <a:latin typeface="Futura Book"/>
              </a:rPr>
              <a:t> </a:t>
            </a:r>
            <a:endParaRPr lang="fr-CA" sz="4000" b="1" dirty="0">
              <a:solidFill>
                <a:srgbClr val="2E216D"/>
              </a:solidFill>
              <a:latin typeface="Futura Book"/>
              <a:cs typeface="Futura Condense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586406"/>
            <a:ext cx="8458200" cy="4571797"/>
          </a:xfrm>
        </p:spPr>
        <p:txBody>
          <a:bodyPr anchor="t">
            <a:noAutofit/>
          </a:bodyPr>
          <a:lstStyle/>
          <a:p>
            <a:pPr algn="just"/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Nos </a:t>
            </a:r>
            <a:r>
              <a:rPr lang="fr-CA" sz="2400" dirty="0">
                <a:solidFill>
                  <a:srgbClr val="002060"/>
                </a:solidFill>
                <a:latin typeface="Arial"/>
                <a:cs typeface="Arial"/>
              </a:rPr>
              <a:t>modèles d’interventions et nos ressources sont centrés sur </a:t>
            </a: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l’individu : </a:t>
            </a:r>
            <a:r>
              <a:rPr lang="fr-CA" sz="2400" dirty="0">
                <a:solidFill>
                  <a:srgbClr val="002060"/>
                </a:solidFill>
                <a:latin typeface="Arial"/>
                <a:cs typeface="Arial"/>
              </a:rPr>
              <a:t>avec les nouveaux arrivants, ne pas tenir compte de toute la famille réintroduit de nouvelles ruptures, ceci peut parfois nuire, au lieu d’aider. </a:t>
            </a:r>
            <a:endParaRPr lang="fr-CA" sz="24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Les </a:t>
            </a:r>
            <a:r>
              <a:rPr lang="fr-CA" sz="2400" dirty="0">
                <a:solidFill>
                  <a:srgbClr val="002060"/>
                </a:solidFill>
                <a:latin typeface="Arial"/>
                <a:cs typeface="Arial"/>
              </a:rPr>
              <a:t>chocs des </a:t>
            </a: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professionnels : </a:t>
            </a:r>
            <a:r>
              <a:rPr lang="fr-CA" sz="2400" dirty="0">
                <a:solidFill>
                  <a:srgbClr val="002060"/>
                </a:solidFill>
                <a:latin typeface="Arial"/>
                <a:cs typeface="Arial"/>
              </a:rPr>
              <a:t>pendant longtemps on s’est plus intéressé aux chocs des nouveaux arrivants alors que les chocs qui ont le plus </a:t>
            </a:r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d’impacts </a:t>
            </a:r>
            <a:r>
              <a:rPr lang="fr-CA" sz="2400" dirty="0">
                <a:solidFill>
                  <a:srgbClr val="002060"/>
                </a:solidFill>
                <a:latin typeface="Arial"/>
                <a:cs typeface="Arial"/>
              </a:rPr>
              <a:t>sur l’intervention sont ceux des professionnels. </a:t>
            </a:r>
            <a:endParaRPr lang="fr-CA" sz="24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fr-CA" sz="2400" dirty="0" smtClean="0">
                <a:solidFill>
                  <a:srgbClr val="002060"/>
                </a:solidFill>
                <a:latin typeface="Arial"/>
                <a:cs typeface="Arial"/>
              </a:rPr>
              <a:t>Le </a:t>
            </a:r>
            <a:r>
              <a:rPr lang="fr-CA" sz="2400" dirty="0">
                <a:solidFill>
                  <a:srgbClr val="002060"/>
                </a:solidFill>
                <a:latin typeface="Arial"/>
                <a:cs typeface="Arial"/>
              </a:rPr>
              <a:t>décalage entre les besoins sur le terrain, les politiques et les choix des gestionnaires.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5174-8A32-47EB-9563-05A61210720E}" type="slidenum">
              <a:rPr lang="fr-CA" smtClean="0"/>
              <a:pPr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062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249" y="1684175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fr-CA" altLang="fr-FR" sz="24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fr-CA" altLang="fr-FR" sz="24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0" indent="0" algn="just">
              <a:lnSpc>
                <a:spcPct val="200000"/>
              </a:lnSpc>
              <a:spcBef>
                <a:spcPct val="0"/>
              </a:spcBef>
              <a:buNone/>
            </a:pPr>
            <a:r>
              <a:rPr lang="fr-CA" altLang="fr-FR" sz="2400" dirty="0" smtClean="0">
                <a:solidFill>
                  <a:srgbClr val="002060"/>
                </a:solidFill>
                <a:latin typeface="Arial"/>
                <a:cs typeface="Arial"/>
              </a:rPr>
              <a:t>Face </a:t>
            </a:r>
            <a:r>
              <a:rPr lang="fr-CA" altLang="fr-FR" sz="2400" dirty="0">
                <a:solidFill>
                  <a:srgbClr val="002060"/>
                </a:solidFill>
                <a:latin typeface="Arial"/>
                <a:cs typeface="Arial"/>
              </a:rPr>
              <a:t>aux défis d’intervenir auprès des personnes issues de l’immigration, la culture est souvent évoquée comme obstacle à leur participation, leur collaboration ou leur implication.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fr-CA" altLang="fr-FR" sz="28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250" y="133537"/>
            <a:ext cx="8688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altLang="fr-F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culture comme alibi face aux impasses dans les interventions auprès des personnes immigrantes et réfugiées </a:t>
            </a:r>
            <a:endParaRPr lang="fr-CA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2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1979613" y="4076700"/>
            <a:ext cx="2889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268538" y="4005263"/>
            <a:ext cx="2873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2555875" y="1989138"/>
            <a:ext cx="5762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3132138" y="1916113"/>
            <a:ext cx="503237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3635375" y="836613"/>
            <a:ext cx="4318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067175" y="836613"/>
            <a:ext cx="1368425" cy="230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435600" y="3141663"/>
            <a:ext cx="3603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795963" y="3357563"/>
            <a:ext cx="504825" cy="172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es-CL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s-CL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ceberg de la culture</a:t>
            </a:r>
            <a:endParaRPr lang="fr-FR" sz="4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890838" cy="2505301"/>
          </a:xfrm>
          <a:noFill/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fr-C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 ensemble lié de</a:t>
            </a:r>
          </a:p>
          <a:p>
            <a:pPr marL="0" indent="0">
              <a:buFontTx/>
              <a:buNone/>
            </a:pPr>
            <a:endParaRPr lang="fr-CA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endParaRPr lang="fr-CA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endParaRPr lang="fr-FR" dirty="0" smtClean="0">
              <a:solidFill>
                <a:srgbClr val="002060"/>
              </a:solidFill>
            </a:endParaRP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3132138" y="1989138"/>
            <a:ext cx="4608512" cy="48688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CA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Façons d’agir</a:t>
            </a:r>
          </a:p>
          <a:p>
            <a:pPr marL="0" indent="0">
              <a:buFontTx/>
              <a:buNone/>
            </a:pPr>
            <a:endParaRPr lang="fr-CA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endParaRPr lang="fr-CA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fr-CA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façons de penser</a:t>
            </a:r>
          </a:p>
          <a:p>
            <a:pPr marL="0" indent="0">
              <a:buFontTx/>
              <a:buNone/>
            </a:pPr>
            <a:endParaRPr lang="fr-CA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fr-CA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 façons de ressentir</a:t>
            </a:r>
          </a:p>
          <a:p>
            <a:pPr marL="0" indent="0">
              <a:buFontTx/>
              <a:buNone/>
            </a:pPr>
            <a:endParaRPr lang="fr-CA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endParaRPr lang="fr-CA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fr-CA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Apprises, partagées et transmises par une collectivité qui s’y reconnaît</a:t>
            </a:r>
          </a:p>
          <a:p>
            <a:pPr marL="0" indent="0">
              <a:buFontTx/>
              <a:buNone/>
            </a:pPr>
            <a:endParaRPr lang="es-CL" sz="1100" dirty="0" smtClean="0"/>
          </a:p>
          <a:p>
            <a:pPr marL="0" indent="0">
              <a:buFontTx/>
              <a:buNone/>
            </a:pPr>
            <a:endParaRPr lang="es-CL" sz="1100" dirty="0" smtClean="0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55650" y="27082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8367713" y="6256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ES" b="1" i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186613" y="6302375"/>
            <a:ext cx="1873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CA" sz="1200" b="1" i="1" dirty="0">
                <a:solidFill>
                  <a:srgbClr val="1F497D">
                    <a:lumMod val="50000"/>
                  </a:srgbClr>
                </a:solidFill>
                <a:latin typeface="Arial" charset="0"/>
              </a:rPr>
              <a:t>Christian </a:t>
            </a:r>
            <a:r>
              <a:rPr lang="fr-CA" sz="1200" b="1" i="1" dirty="0" err="1">
                <a:solidFill>
                  <a:srgbClr val="1F497D">
                    <a:lumMod val="50000"/>
                  </a:srgbClr>
                </a:solidFill>
                <a:latin typeface="Arial" charset="0"/>
              </a:rPr>
              <a:t>Altamirano</a:t>
            </a:r>
            <a:endParaRPr lang="fr-FR" sz="1200" b="1" i="1" dirty="0">
              <a:solidFill>
                <a:srgbClr val="1F497D">
                  <a:lumMod val="5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632" y="621877"/>
            <a:ext cx="7759700" cy="1089025"/>
          </a:xfrm>
        </p:spPr>
        <p:txBody>
          <a:bodyPr>
            <a:normAutofit/>
          </a:bodyPr>
          <a:lstStyle/>
          <a:p>
            <a:r>
              <a:rPr lang="fr-CA" altLang="fr-FR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Définition de l’interculturel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196" y="1626540"/>
            <a:ext cx="8153400" cy="3890962"/>
          </a:xfrm>
        </p:spPr>
        <p:txBody>
          <a:bodyPr/>
          <a:lstStyle/>
          <a:p>
            <a:pPr marL="0" algn="just">
              <a:lnSpc>
                <a:spcPct val="150000"/>
              </a:lnSpc>
              <a:spcBef>
                <a:spcPct val="0"/>
              </a:spcBef>
              <a:buFont typeface="Courier New" pitchFamily="49" charset="0"/>
              <a:buNone/>
              <a:defRPr/>
            </a:pPr>
            <a:endParaRPr lang="fr-CA" sz="2000" i="1" dirty="0" smtClean="0">
              <a:latin typeface="Arial" charset="0"/>
              <a:cs typeface="Arial" charset="0"/>
            </a:endParaRPr>
          </a:p>
          <a:p>
            <a:pPr marL="0" algn="just">
              <a:lnSpc>
                <a:spcPct val="150000"/>
              </a:lnSpc>
              <a:spcBef>
                <a:spcPct val="0"/>
              </a:spcBef>
              <a:buFont typeface="Courier New" pitchFamily="49" charset="0"/>
              <a:buNone/>
              <a:defRPr/>
            </a:pPr>
            <a:r>
              <a:rPr lang="fr-CA" sz="2000" i="1" dirty="0" smtClean="0">
                <a:solidFill>
                  <a:srgbClr val="002060"/>
                </a:solidFill>
                <a:cs typeface="Calibri" panose="020F0502020204030204" pitchFamily="34" charset="0"/>
              </a:rPr>
              <a:t>C’est l’interaction de deux identités qui se donnent mutuellement un sens dans un contexte à définir à chaque fois. C’est un processus ontologique d’attribution de sens et un processus dynamique de confrontation identitaire qui peut malheureusement évoluer vers un affrontement identitaire, une ‘’dynamite’’ identitaire.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Courier New" pitchFamily="49" charset="0"/>
              <a:buNone/>
              <a:defRPr/>
            </a:pPr>
            <a:endParaRPr lang="fr-CA" sz="2000" dirty="0" smtClean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Courier New" pitchFamily="49" charset="0"/>
              <a:buNone/>
              <a:defRPr/>
            </a:pPr>
            <a:endParaRPr lang="fr-CA" sz="2000" dirty="0" smtClean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marL="0" algn="r">
              <a:lnSpc>
                <a:spcPct val="90000"/>
              </a:lnSpc>
              <a:spcBef>
                <a:spcPct val="0"/>
              </a:spcBef>
              <a:buFont typeface="Courier New" pitchFamily="49" charset="0"/>
              <a:buNone/>
              <a:defRPr/>
            </a:pPr>
            <a:r>
              <a:rPr lang="fr-CA" sz="1600" dirty="0">
                <a:solidFill>
                  <a:srgbClr val="002060"/>
                </a:solidFill>
                <a:cs typeface="Calibri" panose="020F0502020204030204" pitchFamily="34" charset="0"/>
              </a:rPr>
              <a:t>D</a:t>
            </a:r>
            <a:r>
              <a:rPr lang="fr-CA" sz="1600" dirty="0" smtClean="0">
                <a:solidFill>
                  <a:srgbClr val="002060"/>
                </a:solidFill>
                <a:cs typeface="Calibri" panose="020F0502020204030204" pitchFamily="34" charset="0"/>
              </a:rPr>
              <a:t>éfinition empruntée à Abdallah-</a:t>
            </a:r>
            <a:r>
              <a:rPr lang="fr-CA" sz="1600" dirty="0" err="1" smtClean="0">
                <a:solidFill>
                  <a:srgbClr val="002060"/>
                </a:solidFill>
                <a:cs typeface="Calibri" panose="020F0502020204030204" pitchFamily="34" charset="0"/>
              </a:rPr>
              <a:t>Pretceille</a:t>
            </a:r>
            <a:r>
              <a:rPr lang="fr-CA" sz="1600" dirty="0" smtClean="0">
                <a:solidFill>
                  <a:srgbClr val="002060"/>
                </a:solidFill>
                <a:cs typeface="Calibri" panose="020F0502020204030204" pitchFamily="34" charset="0"/>
              </a:rPr>
              <a:t> (1985)</a:t>
            </a:r>
          </a:p>
          <a:p>
            <a:pPr marL="0" algn="r">
              <a:lnSpc>
                <a:spcPct val="90000"/>
              </a:lnSpc>
              <a:spcBef>
                <a:spcPct val="0"/>
              </a:spcBef>
              <a:buFont typeface="Courier New" pitchFamily="49" charset="0"/>
              <a:buNone/>
              <a:defRPr/>
            </a:pPr>
            <a:r>
              <a:rPr lang="fr-CA" sz="1600" dirty="0" smtClean="0">
                <a:solidFill>
                  <a:srgbClr val="002060"/>
                </a:solidFill>
                <a:cs typeface="Calibri" panose="020F0502020204030204" pitchFamily="34" charset="0"/>
              </a:rPr>
              <a:t>Adaptée par </a:t>
            </a:r>
            <a:r>
              <a:rPr lang="fr-CA" sz="1600" dirty="0" err="1" smtClean="0">
                <a:solidFill>
                  <a:srgbClr val="002060"/>
                </a:solidFill>
                <a:cs typeface="Calibri" panose="020F0502020204030204" pitchFamily="34" charset="0"/>
              </a:rPr>
              <a:t>Margalit</a:t>
            </a:r>
            <a:r>
              <a:rPr lang="fr-CA" sz="1600" dirty="0" smtClean="0">
                <a:solidFill>
                  <a:srgbClr val="002060"/>
                </a:solidFill>
                <a:cs typeface="Calibri" panose="020F0502020204030204" pitchFamily="34" charset="0"/>
              </a:rPr>
              <a:t> Cohen –</a:t>
            </a:r>
            <a:r>
              <a:rPr lang="fr-CA" sz="1600" dirty="0" err="1" smtClean="0">
                <a:solidFill>
                  <a:srgbClr val="002060"/>
                </a:solidFill>
                <a:cs typeface="Calibri" panose="020F0502020204030204" pitchFamily="34" charset="0"/>
              </a:rPr>
              <a:t>Emerique</a:t>
            </a:r>
            <a:r>
              <a:rPr lang="fr-CA" sz="1600" dirty="0" smtClean="0">
                <a:solidFill>
                  <a:srgbClr val="002060"/>
                </a:solidFill>
                <a:cs typeface="Calibri" panose="020F0502020204030204" pitchFamily="34" charset="0"/>
              </a:rPr>
              <a:t> à une approche psychosociale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Times New Roman" charset="0"/>
              <a:buNone/>
              <a:defRPr/>
            </a:pPr>
            <a:endParaRPr lang="fr-CA" sz="2000" dirty="0" smtClean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8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613</Words>
  <Application>Microsoft Office PowerPoint</Application>
  <PresentationFormat>Affichage à l'écran (4:3)</PresentationFormat>
  <Paragraphs>108</Paragraphs>
  <Slides>15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MS Gothic</vt:lpstr>
      <vt:lpstr>Arial</vt:lpstr>
      <vt:lpstr>Calibri</vt:lpstr>
      <vt:lpstr>Courier New</vt:lpstr>
      <vt:lpstr>Futura Book</vt:lpstr>
      <vt:lpstr>Futura Condensed</vt:lpstr>
      <vt:lpstr>Futura Light</vt:lpstr>
      <vt:lpstr>Times New Roman</vt:lpstr>
      <vt:lpstr>Wingdings</vt:lpstr>
      <vt:lpstr>Thème Office</vt:lpstr>
      <vt:lpstr>       Du choc culturel à la menace identitaire  Montréal, 21 mars 2014    Marie-Claire Rufagari  Coordonnatrice de la formation (TCRI)   </vt:lpstr>
      <vt:lpstr>Sommaire de la présentation</vt:lpstr>
      <vt:lpstr>Les enjeux de la diversité culturelle</vt:lpstr>
      <vt:lpstr>Principaux défis que posent les relations interculturelles</vt:lpstr>
      <vt:lpstr> Enjeux au niveau des interventions  </vt:lpstr>
      <vt:lpstr> Enjeux au niveau des interventions (suite)  </vt:lpstr>
      <vt:lpstr>Présentation PowerPoint</vt:lpstr>
      <vt:lpstr>Iceberg de la culture</vt:lpstr>
      <vt:lpstr>Définition de l’interculturel</vt:lpstr>
      <vt:lpstr>Le choc culturel</vt:lpstr>
      <vt:lpstr>Self-shock ou choc identitaire</vt:lpstr>
      <vt:lpstr> L’approche interculturelle : une avenue pour sortir  des impasses et explorer des pistes d’interventions optimales  </vt:lpstr>
      <vt:lpstr> Pistes porteuses  </vt:lpstr>
      <vt:lpstr>Conclusion</vt:lpstr>
      <vt:lpstr> Merci de votre attention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 Caron</dc:creator>
  <cp:lastModifiedBy>Sylvie Guyon</cp:lastModifiedBy>
  <cp:revision>69</cp:revision>
  <cp:lastPrinted>2014-03-19T21:43:57Z</cp:lastPrinted>
  <dcterms:created xsi:type="dcterms:W3CDTF">2011-03-08T18:34:26Z</dcterms:created>
  <dcterms:modified xsi:type="dcterms:W3CDTF">2014-03-20T14:40:10Z</dcterms:modified>
</cp:coreProperties>
</file>